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70" r:id="rId4"/>
    <p:sldId id="269" r:id="rId5"/>
  </p:sldIdLst>
  <p:sldSz cx="7561263" cy="10693400"/>
  <p:notesSz cx="7099300" cy="10234613"/>
  <p:defaultTextStyle>
    <a:defPPr>
      <a:defRPr lang="pt-BR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4272AC"/>
    <a:srgbClr val="85A7D1"/>
    <a:srgbClr val="749BCA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66" d="100"/>
          <a:sy n="66" d="100"/>
        </p:scale>
        <p:origin x="-1788" y="-24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D66E-5EA3-4A04-99DE-594B841CD85E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A77A-99D7-4C1E-B3E0-E4FAA84D0B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4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92338" y="768350"/>
            <a:ext cx="27146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A77A-99D7-4C1E-B3E0-E4FAA84D0B86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1916" y="428235"/>
            <a:ext cx="1701284" cy="91240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5"/>
            <a:ext cx="4977831" cy="91240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78063" y="2495130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43642" y="2495130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5" y="2393640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065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8065" y="2237695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82060" y="8369074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495130"/>
            <a:ext cx="6805137" cy="7057149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ECD6-5597-4F36-A2E6-80211CD919DB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6173-DBA0-4D57-A672-35CDEE9BE8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instrulab.com.b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.jpg"/>
          <p:cNvPicPr>
            <a:picLocks noChangeAspect="1"/>
          </p:cNvPicPr>
          <p:nvPr/>
        </p:nvPicPr>
        <p:blipFill>
          <a:blip r:embed="rId3" cstate="print"/>
          <a:srcRect l="70011" b="57672"/>
          <a:stretch>
            <a:fillRect/>
          </a:stretch>
        </p:blipFill>
        <p:spPr>
          <a:xfrm>
            <a:off x="5199375" y="1"/>
            <a:ext cx="2361888" cy="26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apa.jpg"/>
          <p:cNvPicPr>
            <a:picLocks noChangeAspect="1"/>
          </p:cNvPicPr>
          <p:nvPr/>
        </p:nvPicPr>
        <p:blipFill>
          <a:blip r:embed="rId3" cstate="print"/>
          <a:srcRect r="69856" b="58657"/>
          <a:stretch>
            <a:fillRect/>
          </a:stretch>
        </p:blipFill>
        <p:spPr>
          <a:xfrm>
            <a:off x="2" y="0"/>
            <a:ext cx="2374176" cy="259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apa.jpg"/>
          <p:cNvPicPr>
            <a:picLocks noChangeAspect="1"/>
          </p:cNvPicPr>
          <p:nvPr/>
        </p:nvPicPr>
        <p:blipFill>
          <a:blip r:embed="rId3" cstate="print"/>
          <a:srcRect l="-422" t="59138" b="540"/>
          <a:stretch>
            <a:fillRect/>
          </a:stretch>
        </p:blipFill>
        <p:spPr>
          <a:xfrm>
            <a:off x="0" y="8167119"/>
            <a:ext cx="7561263" cy="252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1319475" y="1725698"/>
            <a:ext cx="4922314" cy="682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/>
          </a:p>
        </p:txBody>
      </p:sp>
      <p:pic>
        <p:nvPicPr>
          <p:cNvPr id="1028" name="Picture 4" descr="C:\Users\ecustodio\Pictures\timbrada1.jpg"/>
          <p:cNvPicPr>
            <a:picLocks noChangeAspect="1" noChangeArrowheads="1"/>
          </p:cNvPicPr>
          <p:nvPr/>
        </p:nvPicPr>
        <p:blipFill>
          <a:blip r:embed="rId4" cstate="print"/>
          <a:srcRect l="30481" r="33624" b="17647"/>
          <a:stretch>
            <a:fillRect/>
          </a:stretch>
        </p:blipFill>
        <p:spPr bwMode="auto">
          <a:xfrm>
            <a:off x="1398868" y="3325675"/>
            <a:ext cx="4604745" cy="235786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0" y="6104584"/>
            <a:ext cx="7561263" cy="1951966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4272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Descritivo de produto</a:t>
            </a:r>
          </a:p>
          <a:p>
            <a:pPr algn="ctr"/>
            <a:endParaRPr lang="pt-BR" sz="1200" dirty="0" smtClean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200" dirty="0" smtClean="0">
                <a:solidFill>
                  <a:srgbClr val="4272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Fornecedor</a:t>
            </a:r>
          </a:p>
          <a:p>
            <a:pPr algn="ctr"/>
            <a:endParaRPr lang="pt-BR" sz="1200" dirty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200" dirty="0" smtClean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200" dirty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200" dirty="0" smtClean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200" dirty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200" dirty="0" smtClean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200" smtClean="0">
                <a:solidFill>
                  <a:srgbClr val="4272A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www.velp.com/en</a:t>
            </a:r>
            <a:endParaRPr lang="pt-BR" sz="1200" dirty="0">
              <a:solidFill>
                <a:srgbClr val="4272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Analytical instruments - VELP Scientif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4567" y="6786860"/>
            <a:ext cx="1182144" cy="91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ustodio\Pictures\padra¦âo.jpg"/>
          <p:cNvPicPr>
            <a:picLocks noChangeAspect="1" noChangeArrowheads="1"/>
          </p:cNvPicPr>
          <p:nvPr/>
        </p:nvPicPr>
        <p:blipFill>
          <a:blip r:embed="rId2" cstate="print"/>
          <a:srcRect l="45614" t="82656" b="1840"/>
          <a:stretch>
            <a:fillRect/>
          </a:stretch>
        </p:blipFill>
        <p:spPr bwMode="auto">
          <a:xfrm>
            <a:off x="4098200" y="9845172"/>
            <a:ext cx="3413863" cy="764018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263" y="209931"/>
            <a:ext cx="6696744" cy="9603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1F497D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Agitador Magnético </a:t>
            </a:r>
            <a:r>
              <a:rPr lang="pt-BR" sz="2000" b="1" dirty="0" smtClean="0">
                <a:solidFill>
                  <a:srgbClr val="1F497D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com </a:t>
            </a:r>
            <a:r>
              <a:rPr lang="pt-BR" sz="2000" b="1" dirty="0">
                <a:solidFill>
                  <a:srgbClr val="1F497D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Aquecimento - Modelo AM4</a:t>
            </a:r>
            <a:endParaRPr lang="pt-BR" sz="2000" b="1" dirty="0" smtClean="0">
              <a:solidFill>
                <a:srgbClr val="1F497D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noFill/>
          <a:ln w="76200">
            <a:solidFill>
              <a:srgbClr val="0072B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dirty="0">
              <a:solidFill>
                <a:srgbClr val="00B0F0"/>
              </a:solidFill>
            </a:endParaRPr>
          </a:p>
        </p:txBody>
      </p:sp>
      <p:pic>
        <p:nvPicPr>
          <p:cNvPr id="8" name="Imagem 7" descr="VELP Scientifica"/>
          <p:cNvPicPr/>
          <p:nvPr/>
        </p:nvPicPr>
        <p:blipFill>
          <a:blip r:embed="rId3" cstate="print"/>
          <a:srcRect t="31200" b="25400"/>
          <a:stretch>
            <a:fillRect/>
          </a:stretch>
        </p:blipFill>
        <p:spPr bwMode="auto">
          <a:xfrm>
            <a:off x="1002313" y="1605042"/>
            <a:ext cx="5556636" cy="251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379" y="1123518"/>
            <a:ext cx="6984776" cy="6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Agitador magnético com 4 posições de agitação e aquecimento com controles individuais de temperatura e velocidade de agitação.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6697" y="6237497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BENEFÍCIOS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6697" y="6786860"/>
            <a:ext cx="41113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As placas são confeccionadas em liga de alumínio assegurando excelente uniformidade na distribuição de temperatura e grande eficiência na transferência de calor.</a:t>
            </a:r>
            <a:endParaRPr lang="pt-BR" sz="1200" dirty="0" smtClean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marL="171450" lvl="0" indent="-1714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sz="12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18" name="Imagem 17" descr="VELP Scientifica"/>
          <p:cNvPicPr/>
          <p:nvPr/>
        </p:nvPicPr>
        <p:blipFill>
          <a:blip r:embed="rId3" cstate="print"/>
          <a:srcRect l="1800" t="32400" b="28264"/>
          <a:stretch>
            <a:fillRect/>
          </a:stretch>
        </p:blipFill>
        <p:spPr bwMode="auto">
          <a:xfrm>
            <a:off x="4544868" y="6744610"/>
            <a:ext cx="276415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89191" y="8245058"/>
            <a:ext cx="48198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Painel de controle extremamente intuitivo.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Utilize o botão da direita para ajustar a velocidade de agitação até </a:t>
            </a:r>
            <a:r>
              <a:rPr lang="pt-BR" sz="1200" b="1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1.200 rpm </a:t>
            </a: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e o botão da esquerda para controlar a temperatura de aquecimento </a:t>
            </a:r>
            <a:r>
              <a:rPr lang="pt-BR" sz="1200" b="1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até 370ºC.</a:t>
            </a:r>
          </a:p>
          <a:p>
            <a:pPr marL="171450" lvl="0" indent="-1714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t-BR" sz="1200" dirty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20" name="Imagem 19" descr="VELP Scientifica"/>
          <p:cNvPicPr/>
          <p:nvPr/>
        </p:nvPicPr>
        <p:blipFill>
          <a:blip r:embed="rId3" cstate="print"/>
          <a:srcRect l="37263" t="36341" r="24328" b="36071"/>
          <a:stretch>
            <a:fillRect/>
          </a:stretch>
        </p:blipFill>
        <p:spPr bwMode="auto">
          <a:xfrm>
            <a:off x="316697" y="8317066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4247" y="4045039"/>
            <a:ext cx="6984776" cy="18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DESCRIÇÃO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595959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O AM4 é um agitador magnético com 4 posições de agitação,  tendo controles de temperatura e velocidade de agitação individuais. A placa de aquecimento do AM4 é confeccionada com uma liga de alumínio, o que garante uniformidade da distribuição de calor e maior resistência a ataques </a:t>
            </a:r>
            <a:r>
              <a:rPr lang="pt-BR" sz="1200" dirty="0" smtClean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químicos. Um </a:t>
            </a:r>
            <a:r>
              <a:rPr lang="pt-BR" sz="1200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agitador robusto, projetado para durar.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ustodio\Pictures\padra¦âo.jpg"/>
          <p:cNvPicPr>
            <a:picLocks noChangeAspect="1" noChangeArrowheads="1"/>
          </p:cNvPicPr>
          <p:nvPr/>
        </p:nvPicPr>
        <p:blipFill>
          <a:blip r:embed="rId2" cstate="print"/>
          <a:srcRect l="45614" t="82656" b="1840"/>
          <a:stretch>
            <a:fillRect/>
          </a:stretch>
        </p:blipFill>
        <p:spPr bwMode="auto">
          <a:xfrm>
            <a:off x="4098200" y="9845172"/>
            <a:ext cx="3413863" cy="764018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noFill/>
          <a:ln w="76200">
            <a:solidFill>
              <a:srgbClr val="0072B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dirty="0">
              <a:solidFill>
                <a:srgbClr val="00B0F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98821"/>
              </p:ext>
            </p:extLst>
          </p:nvPr>
        </p:nvGraphicFramePr>
        <p:xfrm>
          <a:off x="612279" y="306140"/>
          <a:ext cx="6173849" cy="3868296"/>
        </p:xfrm>
        <a:graphic>
          <a:graphicData uri="http://schemas.openxmlformats.org/drawingml/2006/table">
            <a:tbl>
              <a:tblPr/>
              <a:tblGrid>
                <a:gridCol w="2795896"/>
                <a:gridCol w="3377953"/>
              </a:tblGrid>
              <a:tr h="22754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New Tai Lue"/>
                        </a:rPr>
                        <a:t>ESPECIFICAÇÕES TÉCNICAS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Material Construtivo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Estrutura de alumínio com pintura epoxy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Placa de Aquecimento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Liga de alumínio com revestimento especial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Diâmetro da Placa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155mm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Posições de Agitação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Potência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2550 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Peso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8,3kg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Dimensões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715x115x220mm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093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Controle Eletrônico de Velocidade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Até 1.200 rpm com controle individual para cada posição de agitação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</a:tr>
              <a:tr h="68264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Ajuste de Temperatura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Temperatura ambiente até 370ºC com controle individual em cada posição de agitação.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47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Volume de Agitação (H2O)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Até 15L em cada posição de agitação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</a:tr>
              <a:tr h="68264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Sistema de Agitação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Microsoft New Tai Lue"/>
                        </a:rPr>
                        <a:t>Imã de alta potência PCM acoplado a motor monofásico, maior desempenho em operações contínuas.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43821" y="4422524"/>
            <a:ext cx="1508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ACESSÓRIOS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8" t="18377" r="26745" b="17733"/>
          <a:stretch/>
        </p:blipFill>
        <p:spPr bwMode="auto">
          <a:xfrm>
            <a:off x="444329" y="5058668"/>
            <a:ext cx="6792686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/>
          <p:cNvSpPr/>
          <p:nvPr/>
        </p:nvSpPr>
        <p:spPr>
          <a:xfrm>
            <a:off x="0" y="0"/>
            <a:ext cx="7561264" cy="325846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-1" y="4914652"/>
            <a:ext cx="7561263" cy="5184576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/>
          <p:cNvSpPr/>
          <p:nvPr/>
        </p:nvSpPr>
        <p:spPr>
          <a:xfrm>
            <a:off x="0" y="2034332"/>
            <a:ext cx="7561263" cy="3024336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9" name="Tabela 38"/>
          <p:cNvGraphicFramePr>
            <a:graphicFrameLocks noGrp="1"/>
          </p:cNvGraphicFramePr>
          <p:nvPr/>
        </p:nvGraphicFramePr>
        <p:xfrm>
          <a:off x="2412479" y="6091025"/>
          <a:ext cx="2540549" cy="623827"/>
        </p:xfrm>
        <a:graphic>
          <a:graphicData uri="http://schemas.openxmlformats.org/drawingml/2006/table">
            <a:tbl>
              <a:tblPr/>
              <a:tblGrid>
                <a:gridCol w="2540549"/>
              </a:tblGrid>
              <a:tr h="2092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Imunoensaios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Leelawadee"/>
                      </a:endParaRPr>
                    </a:p>
                  </a:txBody>
                  <a:tcPr marL="10502" marR="10502" marT="11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bg1"/>
                          </a:solidFill>
                          <a:latin typeface="Leelawadee"/>
                        </a:rPr>
                        <a:t>Leitoras de ELISA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latin typeface="Leelawadee"/>
                      </a:endParaRPr>
                    </a:p>
                  </a:txBody>
                  <a:tcPr marL="10502" marR="10502" marT="11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chemeClr val="bg1"/>
                          </a:solidFill>
                          <a:latin typeface="Leelawadee"/>
                        </a:rPr>
                        <a:t>Lavadoras de ELISA</a:t>
                      </a:r>
                    </a:p>
                  </a:txBody>
                  <a:tcPr marL="10502" marR="10502" marT="11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ela 42"/>
          <p:cNvGraphicFramePr>
            <a:graphicFrameLocks noGrp="1"/>
          </p:cNvGraphicFramePr>
          <p:nvPr/>
        </p:nvGraphicFramePr>
        <p:xfrm>
          <a:off x="5252211" y="2178348"/>
          <a:ext cx="1984804" cy="1080119"/>
        </p:xfrm>
        <a:graphic>
          <a:graphicData uri="http://schemas.openxmlformats.org/drawingml/2006/table">
            <a:tbl>
              <a:tblPr/>
              <a:tblGrid>
                <a:gridCol w="1984804"/>
              </a:tblGrid>
              <a:tr h="22457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Balanças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8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Analíticas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8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Determinadora de Umidade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8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Microbalanças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88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Precisão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ela 45"/>
          <p:cNvGraphicFramePr>
            <a:graphicFrameLocks noGrp="1"/>
          </p:cNvGraphicFramePr>
          <p:nvPr/>
        </p:nvGraphicFramePr>
        <p:xfrm>
          <a:off x="5148783" y="3978548"/>
          <a:ext cx="2143588" cy="965810"/>
        </p:xfrm>
        <a:graphic>
          <a:graphicData uri="http://schemas.openxmlformats.org/drawingml/2006/table">
            <a:tbl>
              <a:tblPr/>
              <a:tblGrid>
                <a:gridCol w="2143588"/>
              </a:tblGrid>
              <a:tr h="15296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Espectrofotômetros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77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AA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77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ICP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77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NIR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77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UV/VIS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ela 47"/>
          <p:cNvGraphicFramePr>
            <a:graphicFrameLocks noGrp="1"/>
          </p:cNvGraphicFramePr>
          <p:nvPr/>
        </p:nvGraphicFramePr>
        <p:xfrm>
          <a:off x="2523947" y="2217228"/>
          <a:ext cx="2192788" cy="1545296"/>
        </p:xfrm>
        <a:graphic>
          <a:graphicData uri="http://schemas.openxmlformats.org/drawingml/2006/table">
            <a:tbl>
              <a:tblPr/>
              <a:tblGrid>
                <a:gridCol w="2192788"/>
              </a:tblGrid>
              <a:tr h="18029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Alimentos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Destiladores </a:t>
                      </a:r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Kjeldhal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Digestores </a:t>
                      </a:r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Kjeldhal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Dumas (Nitrogênio)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Extrator de Lipídios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Fibra Bruta e Alimentar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NIR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Oxitest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 ( vida de prateleira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)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latin typeface="Microsoft Tai Le" pitchFamily="34" charset="0"/>
                        <a:cs typeface="Microsoft Tai Le" pitchFamily="34" charset="0"/>
                      </a:endParaRP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2628503" y="3978548"/>
          <a:ext cx="2100351" cy="1931620"/>
        </p:xfrm>
        <a:graphic>
          <a:graphicData uri="http://schemas.openxmlformats.org/drawingml/2006/table">
            <a:tbl>
              <a:tblPr/>
              <a:tblGrid>
                <a:gridCol w="2100351"/>
              </a:tblGrid>
              <a:tr h="17833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Cromatógrafos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Amostrador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HeadSpace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Amostradores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Líquidos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Detectores IR em fase sólida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Desorvedor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Térmico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Fast GC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GC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GC x GC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GC-MS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2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HPLC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5150666" y="5130676"/>
          <a:ext cx="2302373" cy="1352134"/>
        </p:xfrm>
        <a:graphic>
          <a:graphicData uri="http://schemas.openxmlformats.org/drawingml/2006/table">
            <a:tbl>
              <a:tblPr/>
              <a:tblGrid>
                <a:gridCol w="2302373"/>
              </a:tblGrid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Meio ambiente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DBO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DQO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Incubadoras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Nitrogênio Amoniacal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Nitrogênio NTK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10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Sistema para óleos e graxas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/>
        </p:nvGraphicFramePr>
        <p:xfrm>
          <a:off x="324247" y="5922764"/>
          <a:ext cx="2100351" cy="2176188"/>
        </p:xfrm>
        <a:graphic>
          <a:graphicData uri="http://schemas.openxmlformats.org/drawingml/2006/table">
            <a:tbl>
              <a:tblPr/>
              <a:tblGrid>
                <a:gridCol w="2100351"/>
              </a:tblGrid>
              <a:tr h="24456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Instrumentação Analítica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Analisadores de Aminoácidos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Analisadores de Mercúrio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Analisadores TOC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Análise Térmica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Condutivímetros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Densímetros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pHmetros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Reatores / Sondas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Refratômetros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0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Tituladores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</a:p>
                  </a:txBody>
                  <a:tcPr marL="10502" marR="10502" marT="102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ela 53"/>
          <p:cNvGraphicFramePr>
            <a:graphicFrameLocks noGrp="1"/>
          </p:cNvGraphicFramePr>
          <p:nvPr/>
        </p:nvGraphicFramePr>
        <p:xfrm>
          <a:off x="0" y="4013423"/>
          <a:ext cx="2628503" cy="1693317"/>
        </p:xfrm>
        <a:graphic>
          <a:graphicData uri="http://schemas.openxmlformats.org/drawingml/2006/table">
            <a:tbl>
              <a:tblPr/>
              <a:tblGrid>
                <a:gridCol w="2628503"/>
              </a:tblGrid>
              <a:tr h="1753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Bebidas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Acidez Volátil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Analisador Enzimático Multi Parâmetros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1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Balança hidrostática p/determinação de grau alcoólico 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bg1"/>
                          </a:solidFill>
                          <a:latin typeface="Leelawadee"/>
                        </a:rPr>
                        <a:t>Contagem de Leveduras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Destilador </a:t>
                      </a:r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Leelawadee"/>
                        </a:rPr>
                        <a:t>Enológico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 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Leelawadee"/>
                        </a:rPr>
                        <a:t>SO2</a:t>
                      </a:r>
                    </a:p>
                  </a:txBody>
                  <a:tcPr marL="6915" marR="6915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ela 39"/>
          <p:cNvGraphicFramePr>
            <a:graphicFrameLocks noGrp="1"/>
          </p:cNvGraphicFramePr>
          <p:nvPr/>
        </p:nvGraphicFramePr>
        <p:xfrm>
          <a:off x="98483" y="2250356"/>
          <a:ext cx="2241988" cy="1137702"/>
        </p:xfrm>
        <a:graphic>
          <a:graphicData uri="http://schemas.openxmlformats.org/drawingml/2006/table">
            <a:tbl>
              <a:tblPr/>
              <a:tblGrid>
                <a:gridCol w="2241988"/>
              </a:tblGrid>
              <a:tr h="1792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Tai Le" pitchFamily="34" charset="0"/>
                          <a:cs typeface="Microsoft Tai Le" pitchFamily="34" charset="0"/>
                        </a:rPr>
                        <a:t>Agitadores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Magnéticos com Aquecimento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Magnéticos sem Aquecimento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Mecânicos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Shakers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 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1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err="1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Vortex</a:t>
                      </a:r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latin typeface="Microsoft Tai Le" pitchFamily="34" charset="0"/>
                          <a:cs typeface="Microsoft Tai Le" pitchFamily="34" charset="0"/>
                        </a:rPr>
                        <a:t> </a:t>
                      </a:r>
                    </a:p>
                  </a:txBody>
                  <a:tcPr marL="6352" marR="6352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0" y="10243244"/>
            <a:ext cx="7561263" cy="2899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200" dirty="0" smtClean="0">
                <a:ln w="18415" cmpd="sng">
                  <a:solidFill>
                    <a:srgbClr val="0072BC"/>
                  </a:solidFill>
                  <a:prstDash val="solid"/>
                </a:ln>
                <a:solidFill>
                  <a:srgbClr val="4272AC"/>
                </a:solidFill>
                <a:latin typeface="Leelawadee" pitchFamily="34" charset="-34"/>
                <a:cs typeface="Leelawadee" pitchFamily="34" charset="-34"/>
              </a:rPr>
              <a:t>Rua Olinda, 222  |  São Geraldo  |  CEP 90240-570    Porto Alegre – RS  | +55 (51) 3346-1466 </a:t>
            </a:r>
            <a:endParaRPr lang="pt-BR" sz="1200" dirty="0">
              <a:ln w="18415" cmpd="sng">
                <a:solidFill>
                  <a:srgbClr val="0072BC"/>
                </a:solidFill>
                <a:prstDash val="solid"/>
              </a:ln>
              <a:solidFill>
                <a:srgbClr val="4272AC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124447" y="6941710"/>
            <a:ext cx="5436816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Autoclaves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 |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Banho Maria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|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Centrífugas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  | 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Destiladores </a:t>
            </a:r>
            <a:r>
              <a:rPr lang="pt-BR" sz="1200" b="1" dirty="0" err="1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Pielsen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   |  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Estufas (bacteriológica e secagem)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   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|       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Evaporadores  Rotativos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  |  </a:t>
            </a:r>
            <a:r>
              <a:rPr lang="pt-BR" sz="1200" b="1" dirty="0" err="1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Ultra</a:t>
            </a:r>
            <a:r>
              <a:rPr lang="pt-BR" sz="1200" b="1" dirty="0" err="1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Freezeres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  | 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Moinhos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   |   </a:t>
            </a:r>
            <a:r>
              <a:rPr lang="pt-BR" sz="1200" b="1" dirty="0" err="1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Muflas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  |    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Pipetas</a:t>
            </a:r>
            <a:r>
              <a:rPr lang="pt-BR" sz="1200" b="1" dirty="0" smtClean="0">
                <a:solidFill>
                  <a:schemeClr val="bg1"/>
                </a:solidFill>
                <a:latin typeface="Microsoft Tai Le" pitchFamily="34" charset="0"/>
                <a:cs typeface="Microsoft Tai Le" pitchFamily="34" charset="0"/>
              </a:rPr>
              <a:t> Mono &amp; Multi Canais    </a:t>
            </a:r>
            <a:r>
              <a:rPr lang="pt-BR" sz="1200" b="1" dirty="0" err="1" smtClean="0">
                <a:solidFill>
                  <a:schemeClr val="bg1"/>
                </a:solidFill>
                <a:latin typeface="Microsoft Tai Le" pitchFamily="34" charset="0"/>
                <a:ea typeface="Calibri" pitchFamily="34" charset="0"/>
                <a:cs typeface="Microsoft Tai Le" pitchFamily="34" charset="0"/>
              </a:rPr>
              <a:t>Termocicladores</a:t>
            </a:r>
            <a:endParaRPr lang="pt-BR" sz="1200" b="1" dirty="0" smtClean="0">
              <a:solidFill>
                <a:schemeClr val="bg1"/>
              </a:solidFill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35792" y="18108"/>
            <a:ext cx="7525471" cy="7200800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 t="-9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pt-BR" dirty="0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1188343" y="450156"/>
            <a:ext cx="5184576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260351" y="1230431"/>
            <a:ext cx="5040560" cy="443861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100" b="1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Equipamentos</a:t>
            </a:r>
            <a:r>
              <a:rPr lang="pt-BR" sz="1100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, </a:t>
            </a:r>
            <a:r>
              <a:rPr lang="pt-BR" sz="1100" b="1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serviços</a:t>
            </a:r>
            <a:r>
              <a:rPr lang="pt-BR" sz="1100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 e </a:t>
            </a:r>
            <a:r>
              <a:rPr lang="pt-BR" sz="1100" b="1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soluções integradas </a:t>
            </a:r>
            <a:r>
              <a:rPr lang="pt-BR" sz="1100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para laboratórios, Indústrias e Centros de pesquisa.</a:t>
            </a:r>
            <a:endParaRPr lang="pt-BR" sz="1100" dirty="0">
              <a:ln>
                <a:solidFill>
                  <a:srgbClr val="0072BC"/>
                </a:solidFill>
              </a:ln>
              <a:solidFill>
                <a:srgbClr val="0072BC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0" y="7218908"/>
            <a:ext cx="2484487" cy="3474492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 t="-9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2484487" y="7218908"/>
            <a:ext cx="2628504" cy="3474492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stretch>
              <a:fillRect t="-9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112991" y="7218908"/>
            <a:ext cx="2448272" cy="3474492"/>
          </a:xfrm>
          <a:prstGeom prst="rect">
            <a:avLst/>
          </a:prstGeom>
          <a:blipFill dpi="0" rotWithShape="1">
            <a:blip r:embed="rId5" cstate="print">
              <a:alphaModFix amt="10000"/>
            </a:blip>
            <a:srcRect/>
            <a:stretch>
              <a:fillRect t="-9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1260351" y="9019108"/>
            <a:ext cx="5112568" cy="7200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0072BC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556495" y="594172"/>
            <a:ext cx="648072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pt-BR" sz="3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pt-BR" sz="3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7" name="Imagem 46" descr="thumb_266b75bc11a480503ccf4920d9cd8304.jpg"/>
          <p:cNvPicPr>
            <a:picLocks noChangeAspect="1"/>
          </p:cNvPicPr>
          <p:nvPr/>
        </p:nvPicPr>
        <p:blipFill>
          <a:blip r:embed="rId6" cstate="print"/>
          <a:srcRect t="16125" b="11311"/>
          <a:stretch>
            <a:fillRect/>
          </a:stretch>
        </p:blipFill>
        <p:spPr>
          <a:xfrm>
            <a:off x="3060551" y="594172"/>
            <a:ext cx="1584176" cy="648072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1332359" y="9235132"/>
            <a:ext cx="5040560" cy="320750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pt-BR" sz="1400" dirty="0" smtClean="0">
                <a:ln>
                  <a:solidFill>
                    <a:srgbClr val="0072BC"/>
                  </a:solidFill>
                </a:ln>
                <a:solidFill>
                  <a:srgbClr val="0072BC"/>
                </a:solidFill>
                <a:latin typeface="Leelawadee" pitchFamily="34" charset="-34"/>
                <a:cs typeface="Leelawadee" pitchFamily="34" charset="-34"/>
              </a:rPr>
              <a:t>Confira mais no site: </a:t>
            </a:r>
            <a:r>
              <a:rPr lang="pt-BR" sz="1400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Leelawadee" pitchFamily="34" charset="-34"/>
                <a:cs typeface="Leelawadee" pitchFamily="34" charset="-34"/>
                <a:hlinkClick r:id="rId7"/>
              </a:rPr>
              <a:t>www.instrulab</a:t>
            </a:r>
            <a:r>
              <a:rPr lang="pt-BR" sz="1400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Leelawadee" pitchFamily="34" charset="-34"/>
                <a:cs typeface="Leelawadee" pitchFamily="34" charset="-34"/>
                <a:hlinkClick r:id="rId7"/>
              </a:rPr>
              <a:t>.com.b</a:t>
            </a:r>
            <a:r>
              <a:rPr lang="pt-BR" sz="1400" u="sng" dirty="0" smtClean="0">
                <a:ln w="18415" cmpd="sng">
                  <a:solidFill>
                    <a:srgbClr val="0070C0"/>
                  </a:solidFill>
                  <a:prstDash val="solid"/>
                </a:ln>
                <a:noFill/>
                <a:latin typeface="Leelawadee" pitchFamily="34" charset="-34"/>
                <a:cs typeface="Leelawadee" pitchFamily="34" charset="-34"/>
                <a:hlinkClick r:id="rId7"/>
              </a:rPr>
              <a:t>r</a:t>
            </a:r>
            <a:endParaRPr lang="pt-BR" sz="1400" dirty="0" smtClean="0">
              <a:ln>
                <a:solidFill>
                  <a:srgbClr val="0072BC"/>
                </a:solidFill>
              </a:ln>
              <a:solidFill>
                <a:srgbClr val="0072BC"/>
              </a:solidFill>
              <a:latin typeface="Leelawadee" pitchFamily="34" charset="-34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448</Words>
  <Application>Microsoft Office PowerPoint</Application>
  <PresentationFormat>Personalizar</PresentationFormat>
  <Paragraphs>112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Ernando Fernandes Custodio</dc:creator>
  <cp:lastModifiedBy>Ernando</cp:lastModifiedBy>
  <cp:revision>118</cp:revision>
  <dcterms:created xsi:type="dcterms:W3CDTF">2015-07-16T13:05:49Z</dcterms:created>
  <dcterms:modified xsi:type="dcterms:W3CDTF">2016-08-30T17:26:21Z</dcterms:modified>
</cp:coreProperties>
</file>